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7" r:id="rId5"/>
    <p:sldId id="268" r:id="rId6"/>
    <p:sldId id="283" r:id="rId7"/>
    <p:sldId id="280" r:id="rId8"/>
    <p:sldId id="281" r:id="rId9"/>
    <p:sldId id="282" r:id="rId10"/>
    <p:sldId id="279" r:id="rId11"/>
    <p:sldId id="277" r:id="rId12"/>
  </p:sldIdLst>
  <p:sldSz cx="9144000" cy="5143500" type="screen16x9"/>
  <p:notesSz cx="9144000" cy="6858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3"/>
    <a:srgbClr val="33CCFF"/>
    <a:srgbClr val="6A7F90"/>
    <a:srgbClr val="96A7B8"/>
    <a:srgbClr val="8F9EB0"/>
    <a:srgbClr val="8895A8"/>
    <a:srgbClr val="92A6C0"/>
    <a:srgbClr val="8A9EB5"/>
    <a:srgbClr val="7F91A6"/>
    <a:srgbClr val="75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9" autoAdjust="0"/>
    <p:restoredTop sz="78009" autoAdjust="0"/>
  </p:normalViewPr>
  <p:slideViewPr>
    <p:cSldViewPr snapToGrid="0">
      <p:cViewPr varScale="1">
        <p:scale>
          <a:sx n="136" d="100"/>
          <a:sy n="136" d="100"/>
        </p:scale>
        <p:origin x="786" y="114"/>
      </p:cViewPr>
      <p:guideLst>
        <p:guide orient="horz" pos="1620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1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179CF8-E213-48F4-BDFF-ABA13CB23D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3F769-D350-4165-81B8-98ED0709FB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96DAC-9A41-4AE2-9F8F-C4A854C502E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92CF7-03FF-488A-B28A-E2CE408CAF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C773F-A6C1-4E68-9C96-763B65BA49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350F3-A12D-47AC-9DDF-CBE31EEA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13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4505F-E001-464B-84E9-98212E63654B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1DBF5-6C23-44D5-8E63-337588E693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1DBF5-6C23-44D5-8E63-337588E693C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1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1DBF5-6C23-44D5-8E63-337588E693C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1DBF5-6C23-44D5-8E63-337588E693C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3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1DBF5-6C23-44D5-8E63-337588E693C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3859443-5F0A-0F40-8E32-E47E619D4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58579" y="1595318"/>
            <a:ext cx="4478396" cy="10695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2900" b="1" i="0" dirty="0" smtClean="0">
                <a:solidFill>
                  <a:srgbClr val="0000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457200">
              <a:lnSpc>
                <a:spcPct val="83000"/>
              </a:lnSpc>
              <a:spcAft>
                <a:spcPts val="1200"/>
              </a:spcAft>
            </a:pPr>
            <a:r>
              <a:rPr lang="en-US" dirty="0"/>
              <a:t>Presentation 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0BABA-82CC-2667-9A8E-CCE1F00D1A5B}"/>
              </a:ext>
            </a:extLst>
          </p:cNvPr>
          <p:cNvCxnSpPr>
            <a:cxnSpLocks/>
          </p:cNvCxnSpPr>
          <p:nvPr userDrawn="1"/>
        </p:nvCxnSpPr>
        <p:spPr>
          <a:xfrm>
            <a:off x="3775950" y="3419317"/>
            <a:ext cx="3819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545C3CD-23B1-E575-6761-3DDEEA5F07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960" y="2111297"/>
            <a:ext cx="2038520" cy="823147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3627051-ED2D-119E-865F-E538F28F46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5951" y="3461652"/>
            <a:ext cx="4461024" cy="39227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1500" dirty="0" smtClean="0">
                <a:solidFill>
                  <a:srgbClr val="0000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0245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17894" y="1020762"/>
            <a:ext cx="2609353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3236976" y="1020762"/>
            <a:ext cx="2670048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5"/>
          </p:nvPr>
        </p:nvSpPr>
        <p:spPr>
          <a:xfrm>
            <a:off x="6016751" y="1020762"/>
            <a:ext cx="2730735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99887D-11FD-534B-8919-7D86B444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FA79F1E-1336-144B-8E71-2B16171E098D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FE5C7-5491-1D4B-9C73-B7106273B761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95755E-07ED-DC4E-BA69-20AB23CD2FC0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6D8729A-F1CB-5D82-D239-5556527086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hree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A5C4D7-3875-DB4B-B599-46A2B8C2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ABB2A2-B2E8-F341-9C76-67D1A5A084C6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FA5457-746B-B247-93CF-3159FD77234D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BD93B-1517-8D41-A840-54B4AEB3DF9C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3F17DDD-101F-F046-8847-831F1CF02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894" y="1020762"/>
            <a:ext cx="2609353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A95D3C2-1BB4-0E49-A529-52C5053237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36976" y="1020762"/>
            <a:ext cx="2670048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8F59991-4C1A-C04E-B66A-12F62504AC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6751" y="1020762"/>
            <a:ext cx="2730735" cy="3475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5F7023-6C58-BD3D-36DE-3C256F926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9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pe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94AE86-9609-454F-B9B6-37CAE682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Open Forma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94AE86-9609-454F-B9B6-37CAE682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4A1095-5BBF-AE42-86CA-A5DB6D092B76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7DEBE-F910-4A41-95A5-B5067E36073B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DD799D7-1B5D-A6BA-E882-9DFEEA5D5B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1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F4521C2-4E4F-CA49-9B88-FF2A9225017F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2B3082-1701-544A-951B-628B225D65D7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2B4A25D6-2782-A788-534E-5C3487EFE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25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- 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6932F6-5551-034D-ACF9-C97753F774BF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C04F79-DE0D-C748-BAD6-3AD30A297790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35C80C9-D8A6-52E5-D8B4-D2869973EF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7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d by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B0AAEDC-C185-254A-2B2C-11777911B8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1995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172114-D7C3-0402-7735-52AB7FD40D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1624" y="2670835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3BC5AC-C678-5AFE-4CAF-AAC5023CDF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1623" y="2912178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776EC66-8C90-BD90-1A20-15F434CCC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0641" y="3307289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E1071-EDDA-E7F7-A7D6-49060C99F872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33"/>
                </a:solidFill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0856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d by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1A2E0-ED8F-FAE9-0690-383B22A81618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33"/>
                </a:solidFill>
              </a:rPr>
              <a:t>Presented by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C8987CD-C202-4D06-758D-DAF1137EC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69595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86D8532-2BE1-917E-A0B2-B24248C2E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9224" y="2663536"/>
            <a:ext cx="2417007" cy="26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04D18B2-038F-7BFF-2D77-3346E939E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9224" y="2948498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75386B-86B6-186F-C2CC-7D65CA20F9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58241" y="3283720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F4C98E-1A2C-6186-1D6B-BEAD6E088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37771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B34516C-5383-616E-3A9D-E05E521E19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7400" y="2663536"/>
            <a:ext cx="2417007" cy="26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5C753FF-A3B6-662F-0206-6B9A2825F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7400" y="2948498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FCDED54-93A2-BC03-8C18-D8C3248CC84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26417" y="3283720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</p:spTree>
    <p:extLst>
      <p:ext uri="{BB962C8B-B14F-4D97-AF65-F5344CB8AC3E}">
        <p14:creationId xmlns:p14="http://schemas.microsoft.com/office/powerpoint/2010/main" val="3374049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d by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AC212C-DB50-3A8E-F523-EB79E6058093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33"/>
                </a:solidFill>
              </a:rPr>
              <a:t>Presented by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BB65FAA0-A768-1743-0804-928B118259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147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51BC45-A971-56A4-ADCE-0BFE98ED26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776" y="2643163"/>
            <a:ext cx="2417007" cy="2198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67CD783-ED34-B2A9-804F-07BB3205A2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776" y="2882347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A29098D0-B955-E2C4-2345-C4D3F10D7A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2793" y="3208438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A42A793-CA08-B7D4-5748-2CB478953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66886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6477AC8-5F6E-E238-E611-AC44887FFC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6515" y="2643163"/>
            <a:ext cx="2417007" cy="2198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3A8FEA8-67D3-188E-8E1A-CB90D45A18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6515" y="2882347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F7643A83-3153-1A0A-1FDF-3C4068FE37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5532" y="3208438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F2654C29-F31E-E7A4-FF5D-F5210AA5C8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35758" y="109855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A43C87D-A5DE-C05D-526A-3FCFACE582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5387" y="2643161"/>
            <a:ext cx="2417007" cy="2198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83296C0F-91A2-AF39-8F02-B7C3E0B377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387" y="2882347"/>
            <a:ext cx="2417007" cy="219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Picture Placeholder 16">
            <a:extLst>
              <a:ext uri="{FF2B5EF4-FFF2-40B4-BE49-F238E27FC236}">
                <a16:creationId xmlns:a16="http://schemas.microsoft.com/office/drawing/2014/main" id="{315AD13B-F0AE-B0B7-5802-B41FBC16634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4404" y="3208438"/>
            <a:ext cx="1129773" cy="849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</p:spTree>
    <p:extLst>
      <p:ext uri="{BB962C8B-B14F-4D97-AF65-F5344CB8AC3E}">
        <p14:creationId xmlns:p14="http://schemas.microsoft.com/office/powerpoint/2010/main" val="181600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d by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B0AAEDC-C185-254A-2B2C-11777911B8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875" y="1098549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172114-D7C3-0402-7735-52AB7FD40D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704" y="2625364"/>
            <a:ext cx="1953571" cy="245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3BC5AC-C678-5AFE-4CAF-AAC5023CDF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704" y="2871125"/>
            <a:ext cx="1953571" cy="281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776EC66-8C90-BD90-1A20-15F434CCC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186" y="3248018"/>
            <a:ext cx="1129773" cy="6889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48BB9C86-AF4C-4D01-5273-90B49C2BC8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78666" y="1098549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A57017D-5AC7-4583-5D7D-7DC120F731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495" y="2625364"/>
            <a:ext cx="1953571" cy="245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7153B3B-213B-573C-26F9-3DC8C222B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1495" y="2871125"/>
            <a:ext cx="1953571" cy="281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82332945-CC86-6AB4-6EEF-91090547E2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50378" y="3248018"/>
            <a:ext cx="1129773" cy="6889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CDA578D-683D-D017-E0EA-A9818520AC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0924" y="1098549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E430FDE-0113-6FB4-E780-E8912004AA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3753" y="2625364"/>
            <a:ext cx="1953571" cy="245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8812AC-2122-4D13-55DD-04FB72B573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3753" y="2871125"/>
            <a:ext cx="1953571" cy="281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05549717-EAB6-9C81-A770-2A3B78D3277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72636" y="3248018"/>
            <a:ext cx="1129773" cy="6889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E918FD41-7819-9194-137D-C50ED239909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0553" y="1099080"/>
            <a:ext cx="1473200" cy="1473200"/>
          </a:xfrm>
          <a:prstGeom prst="ellipse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AC7FE51-E9F4-C7F2-BBE8-C6CD4781A8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33382" y="2625895"/>
            <a:ext cx="1953571" cy="2457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6566387-33A4-7C0E-2F14-746C273F0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3382" y="2871656"/>
            <a:ext cx="1953571" cy="281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536E2AE0-8054-4E41-EA91-1F379EEF70D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256864" y="3248549"/>
            <a:ext cx="1129773" cy="6889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Company logo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715DE-125A-F350-03D7-DE49A36E9BA7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33"/>
                </a:solidFill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7296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CB329B-5832-694A-893D-B9865F37D549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BB9D4-5162-CC4A-A120-8F065C94F916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47205C4-312E-7888-9E22-D32B650F45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28A10E-55E9-B13E-E199-CACEA4ED1B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933450"/>
            <a:ext cx="5138557" cy="3544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92F4-131F-FC08-2EDB-7087D747796F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33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05536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it_section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9032D-0A1C-D518-C441-83320A6276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3671" y="2266731"/>
            <a:ext cx="6968438" cy="543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37A28BB-0D9B-C447-BF3A-CD1EDD7C1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60" y="2196200"/>
            <a:ext cx="645223" cy="65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1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"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F4521C2-4E4F-CA49-9B88-FF2A9225017F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2B3082-1701-544A-951B-628B225D65D7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2B4A25D6-2782-A788-534E-5C3487EFE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C60C3-3967-F2DA-D6B5-93B6391BB0F8}"/>
              </a:ext>
            </a:extLst>
          </p:cNvPr>
          <p:cNvSpPr txBox="1"/>
          <p:nvPr userDrawn="1"/>
        </p:nvSpPr>
        <p:spPr>
          <a:xfrm>
            <a:off x="448468" y="1118717"/>
            <a:ext cx="3742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2"/>
                </a:solidFill>
              </a:rPr>
              <a:t>We want your feedback!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Please complete a survey in the mobile app for an entry to win one of these awesome customer prizes!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33CCFF"/>
                </a:solidFill>
              </a:rPr>
              <a:t>Every survey completed = </a:t>
            </a:r>
            <a:br>
              <a:rPr lang="en-US" sz="2000" b="1" dirty="0">
                <a:solidFill>
                  <a:srgbClr val="33CCFF"/>
                </a:solidFill>
              </a:rPr>
            </a:br>
            <a:r>
              <a:rPr lang="en-US" sz="2000" b="1" dirty="0">
                <a:solidFill>
                  <a:srgbClr val="33CCFF"/>
                </a:solidFill>
              </a:rPr>
              <a:t>an entry to win!</a:t>
            </a:r>
          </a:p>
          <a:p>
            <a:pPr algn="l"/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1C70-28D0-F5AF-0B31-C8C6B445FC78}"/>
              </a:ext>
            </a:extLst>
          </p:cNvPr>
          <p:cNvSpPr txBox="1"/>
          <p:nvPr userDrawn="1"/>
        </p:nvSpPr>
        <p:spPr>
          <a:xfrm>
            <a:off x="448468" y="338667"/>
            <a:ext cx="203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3CCFF"/>
                </a:solidFill>
              </a:rPr>
              <a:t>Q&amp;A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CEBDC-960C-9D62-930F-06A8322D0DC1}"/>
              </a:ext>
            </a:extLst>
          </p:cNvPr>
          <p:cNvCxnSpPr>
            <a:cxnSpLocks/>
          </p:cNvCxnSpPr>
          <p:nvPr userDrawn="1"/>
        </p:nvCxnSpPr>
        <p:spPr>
          <a:xfrm>
            <a:off x="4478867" y="430345"/>
            <a:ext cx="0" cy="37352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EA99A8-1D24-ABE6-6585-BAD9F335888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4933" y="4343400"/>
            <a:ext cx="82225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4240BF-FA78-2291-21E6-0DE55C1C26EA}"/>
              </a:ext>
            </a:extLst>
          </p:cNvPr>
          <p:cNvSpPr txBox="1"/>
          <p:nvPr userDrawn="1"/>
        </p:nvSpPr>
        <p:spPr>
          <a:xfrm>
            <a:off x="4775208" y="338667"/>
            <a:ext cx="3174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3CCFF"/>
                </a:solidFill>
              </a:rPr>
              <a:t>Keep in touch!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90562-394A-972E-D00F-4423D2C251FF}"/>
              </a:ext>
            </a:extLst>
          </p:cNvPr>
          <p:cNvSpPr/>
          <p:nvPr userDrawn="1"/>
        </p:nvSpPr>
        <p:spPr>
          <a:xfrm>
            <a:off x="524933" y="4611105"/>
            <a:ext cx="6127750" cy="323165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r>
              <a:rPr lang="en-US" sz="700" b="1" dirty="0">
                <a:solidFill>
                  <a:srgbClr val="6A7F90"/>
                </a:solidFill>
                <a:latin typeface="Arial"/>
                <a:cs typeface="Arial"/>
              </a:rPr>
              <a:t>No Reliance</a:t>
            </a:r>
            <a:r>
              <a:rPr lang="en-US" sz="700" dirty="0">
                <a:solidFill>
                  <a:srgbClr val="6A7F90"/>
                </a:solidFill>
                <a:latin typeface="Arial"/>
                <a:cs typeface="Arial"/>
              </a:rPr>
              <a:t> This document is subject to change without notice. Acumatica cannot guarantee completion of any future products or program features/enhancements described in this document, and no reliance should be placed on their availability. </a:t>
            </a:r>
          </a:p>
          <a:p>
            <a:r>
              <a:rPr lang="en-US" sz="700" b="1" dirty="0">
                <a:solidFill>
                  <a:srgbClr val="6A7F90"/>
                </a:solidFill>
                <a:latin typeface="Arial"/>
                <a:cs typeface="Arial"/>
              </a:rPr>
              <a:t>Confidentiality: </a:t>
            </a:r>
            <a:r>
              <a:rPr lang="en-US" sz="700" dirty="0">
                <a:solidFill>
                  <a:srgbClr val="6A7F90"/>
                </a:solidFill>
                <a:latin typeface="Arial"/>
                <a:cs typeface="Arial"/>
              </a:rPr>
              <a:t>This document, including any files contained herein, is confidential information of Acumatica and should not be disclosed to third parties.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9AEAE97-3CF7-5278-3707-6B7355394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0701" y="1709821"/>
            <a:ext cx="4073891" cy="2353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Speaker Name 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A613EE9-28CB-156A-AE2E-8C3845419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9168" y="1946160"/>
            <a:ext cx="4073896" cy="2337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50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email/social/phone</a:t>
            </a:r>
          </a:p>
        </p:txBody>
      </p:sp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445376D1-1134-56F0-CF7F-7176630570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178605"/>
            <a:ext cx="850566" cy="850566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49C8E2D4-84FE-33BC-660A-7A456B24E4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00" y="3186131"/>
            <a:ext cx="850566" cy="850566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83399E0D-09A3-D22B-EF03-752080F5D0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68" y="3178605"/>
            <a:ext cx="850566" cy="850566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735FEB8-2F2D-FB53-76C0-CE57CE5DFC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73" y="3174289"/>
            <a:ext cx="850566" cy="850566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FBD3647-1366-068D-EFEA-E19A820ABA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9168" y="2337302"/>
            <a:ext cx="4073891" cy="2353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Speaker Name 2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322ADA4-CEF7-513E-6438-9FE91A6D4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7635" y="2573641"/>
            <a:ext cx="4073896" cy="2337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50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email/social/phone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CA799CD8-BA64-6C42-85D6-DD5C9C4319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0205" y="2962603"/>
            <a:ext cx="4073891" cy="2353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Speaker Name 3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D79B403-AED4-EC79-FE33-D9BF33C2C0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672" y="3198942"/>
            <a:ext cx="4073896" cy="2337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50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email/social/phone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C07CFA3E-257E-EA55-DF1B-0DAF3418C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672" y="3590254"/>
            <a:ext cx="4073891" cy="2353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Speaker Name 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A8CC49-7CBD-3C6A-7C74-07C3B3910F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7139" y="3826593"/>
            <a:ext cx="4073896" cy="2337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50">
                <a:solidFill>
                  <a:srgbClr val="000033"/>
                </a:solidFill>
              </a:defRPr>
            </a:lvl1pPr>
          </a:lstStyle>
          <a:p>
            <a:pPr lvl="0"/>
            <a:r>
              <a:rPr lang="en-US" dirty="0"/>
              <a:t>email/social/phone</a:t>
            </a:r>
          </a:p>
        </p:txBody>
      </p:sp>
    </p:spTree>
    <p:extLst>
      <p:ext uri="{BB962C8B-B14F-4D97-AF65-F5344CB8AC3E}">
        <p14:creationId xmlns:p14="http://schemas.microsoft.com/office/powerpoint/2010/main" val="405004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Agenda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28A10E-55E9-B13E-E199-CACEA4ED1B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933450"/>
            <a:ext cx="5138557" cy="3544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BB65072-E34E-8D55-500C-2B2A16785DD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7F385FC-FFDD-8DB7-C08F-90A71801BC44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E47A57-CDA5-A19D-1861-9E6C1E5A5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FA71CA-1123-5E5F-0802-58F56F08C9B5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4FEBCC-6B85-D158-2D26-23C2A5EAAF1F}"/>
              </a:ext>
            </a:extLst>
          </p:cNvPr>
          <p:cNvSpPr txBox="1"/>
          <p:nvPr userDrawn="1"/>
        </p:nvSpPr>
        <p:spPr>
          <a:xfrm>
            <a:off x="517525" y="24553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108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E29412A-7450-B47E-3501-AE41ED7D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4784682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0000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F35AC2F-68EB-B481-5F7B-87856A070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933450"/>
            <a:ext cx="4426833" cy="3544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List item 1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A994A04-A8B4-2BB0-A7A6-8BCE1C24E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9120" y="0"/>
            <a:ext cx="3804881" cy="5143500"/>
          </a:xfrm>
          <a:custGeom>
            <a:avLst/>
            <a:gdLst>
              <a:gd name="connsiteX0" fmla="*/ 627663 w 3765903"/>
              <a:gd name="connsiteY0" fmla="*/ 0 h 5143500"/>
              <a:gd name="connsiteX1" fmla="*/ 3765903 w 3765903"/>
              <a:gd name="connsiteY1" fmla="*/ 0 h 5143500"/>
              <a:gd name="connsiteX2" fmla="*/ 3765903 w 3765903"/>
              <a:gd name="connsiteY2" fmla="*/ 5143500 h 5143500"/>
              <a:gd name="connsiteX3" fmla="*/ 0 w 3765903"/>
              <a:gd name="connsiteY3" fmla="*/ 5143500 h 5143500"/>
              <a:gd name="connsiteX4" fmla="*/ 0 w 3765903"/>
              <a:gd name="connsiteY4" fmla="*/ 770714 h 5143500"/>
              <a:gd name="connsiteX5" fmla="*/ 627663 w 3765903"/>
              <a:gd name="connsiteY5" fmla="*/ 0 h 5143500"/>
              <a:gd name="connsiteX0" fmla="*/ 1036665 w 3765903"/>
              <a:gd name="connsiteY0" fmla="*/ 7749 h 5143500"/>
              <a:gd name="connsiteX1" fmla="*/ 3765903 w 3765903"/>
              <a:gd name="connsiteY1" fmla="*/ 0 h 5143500"/>
              <a:gd name="connsiteX2" fmla="*/ 3765903 w 3765903"/>
              <a:gd name="connsiteY2" fmla="*/ 5143500 h 5143500"/>
              <a:gd name="connsiteX3" fmla="*/ 0 w 3765903"/>
              <a:gd name="connsiteY3" fmla="*/ 5143500 h 5143500"/>
              <a:gd name="connsiteX4" fmla="*/ 0 w 3765903"/>
              <a:gd name="connsiteY4" fmla="*/ 770714 h 5143500"/>
              <a:gd name="connsiteX5" fmla="*/ 1036665 w 3765903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323167 w 3874913"/>
              <a:gd name="connsiteY0" fmla="*/ 0 h 5143500"/>
              <a:gd name="connsiteX1" fmla="*/ 3874913 w 3874913"/>
              <a:gd name="connsiteY1" fmla="*/ 0 h 5143500"/>
              <a:gd name="connsiteX2" fmla="*/ 3874913 w 3874913"/>
              <a:gd name="connsiteY2" fmla="*/ 5143500 h 5143500"/>
              <a:gd name="connsiteX3" fmla="*/ 109010 w 3874913"/>
              <a:gd name="connsiteY3" fmla="*/ 5143500 h 5143500"/>
              <a:gd name="connsiteX4" fmla="*/ 85858 w 3874913"/>
              <a:gd name="connsiteY4" fmla="*/ 1196918 h 5143500"/>
              <a:gd name="connsiteX5" fmla="*/ 1323167 w 3874913"/>
              <a:gd name="connsiteY5" fmla="*/ 0 h 5143500"/>
              <a:gd name="connsiteX0" fmla="*/ 1237355 w 3789101"/>
              <a:gd name="connsiteY0" fmla="*/ 0 h 5143500"/>
              <a:gd name="connsiteX1" fmla="*/ 3789101 w 3789101"/>
              <a:gd name="connsiteY1" fmla="*/ 0 h 5143500"/>
              <a:gd name="connsiteX2" fmla="*/ 3789101 w 3789101"/>
              <a:gd name="connsiteY2" fmla="*/ 5143500 h 5143500"/>
              <a:gd name="connsiteX3" fmla="*/ 23198 w 3789101"/>
              <a:gd name="connsiteY3" fmla="*/ 5143500 h 5143500"/>
              <a:gd name="connsiteX4" fmla="*/ 46 w 3789101"/>
              <a:gd name="connsiteY4" fmla="*/ 1196918 h 5143500"/>
              <a:gd name="connsiteX5" fmla="*/ 1237355 w 3789101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9101" h="5143500">
                <a:moveTo>
                  <a:pt x="1237355" y="0"/>
                </a:moveTo>
                <a:lnTo>
                  <a:pt x="3789101" y="0"/>
                </a:lnTo>
                <a:lnTo>
                  <a:pt x="3789101" y="5143500"/>
                </a:lnTo>
                <a:lnTo>
                  <a:pt x="23198" y="5143500"/>
                </a:lnTo>
                <a:cubicBezTo>
                  <a:pt x="15481" y="3827973"/>
                  <a:pt x="6046" y="2185904"/>
                  <a:pt x="46" y="1196918"/>
                </a:cubicBezTo>
                <a:cubicBezTo>
                  <a:pt x="-5954" y="207932"/>
                  <a:pt x="582026" y="0"/>
                  <a:pt x="1237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61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bulleted lis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2E11C2-26E6-3840-9157-DF739B81FE57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E29412A-7450-B47E-3501-AE41ED7D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4784682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F35AC2F-68EB-B481-5F7B-87856A070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933450"/>
            <a:ext cx="4426833" cy="3544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List </a:t>
            </a:r>
            <a:r>
              <a:rPr lang="en-US"/>
              <a:t>item 1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04078-8FAF-E6EB-C45B-92CE261B30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9120" y="0"/>
            <a:ext cx="3804881" cy="5143500"/>
          </a:xfrm>
          <a:custGeom>
            <a:avLst/>
            <a:gdLst>
              <a:gd name="connsiteX0" fmla="*/ 627663 w 3765903"/>
              <a:gd name="connsiteY0" fmla="*/ 0 h 5143500"/>
              <a:gd name="connsiteX1" fmla="*/ 3765903 w 3765903"/>
              <a:gd name="connsiteY1" fmla="*/ 0 h 5143500"/>
              <a:gd name="connsiteX2" fmla="*/ 3765903 w 3765903"/>
              <a:gd name="connsiteY2" fmla="*/ 5143500 h 5143500"/>
              <a:gd name="connsiteX3" fmla="*/ 0 w 3765903"/>
              <a:gd name="connsiteY3" fmla="*/ 5143500 h 5143500"/>
              <a:gd name="connsiteX4" fmla="*/ 0 w 3765903"/>
              <a:gd name="connsiteY4" fmla="*/ 770714 h 5143500"/>
              <a:gd name="connsiteX5" fmla="*/ 627663 w 3765903"/>
              <a:gd name="connsiteY5" fmla="*/ 0 h 5143500"/>
              <a:gd name="connsiteX0" fmla="*/ 1036665 w 3765903"/>
              <a:gd name="connsiteY0" fmla="*/ 7749 h 5143500"/>
              <a:gd name="connsiteX1" fmla="*/ 3765903 w 3765903"/>
              <a:gd name="connsiteY1" fmla="*/ 0 h 5143500"/>
              <a:gd name="connsiteX2" fmla="*/ 3765903 w 3765903"/>
              <a:gd name="connsiteY2" fmla="*/ 5143500 h 5143500"/>
              <a:gd name="connsiteX3" fmla="*/ 0 w 3765903"/>
              <a:gd name="connsiteY3" fmla="*/ 5143500 h 5143500"/>
              <a:gd name="connsiteX4" fmla="*/ 0 w 3765903"/>
              <a:gd name="connsiteY4" fmla="*/ 770714 h 5143500"/>
              <a:gd name="connsiteX5" fmla="*/ 1036665 w 3765903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059817 w 3789055"/>
              <a:gd name="connsiteY0" fmla="*/ 7749 h 5143500"/>
              <a:gd name="connsiteX1" fmla="*/ 3789055 w 3789055"/>
              <a:gd name="connsiteY1" fmla="*/ 0 h 5143500"/>
              <a:gd name="connsiteX2" fmla="*/ 3789055 w 3789055"/>
              <a:gd name="connsiteY2" fmla="*/ 5143500 h 5143500"/>
              <a:gd name="connsiteX3" fmla="*/ 23152 w 3789055"/>
              <a:gd name="connsiteY3" fmla="*/ 5143500 h 5143500"/>
              <a:gd name="connsiteX4" fmla="*/ 0 w 3789055"/>
              <a:gd name="connsiteY4" fmla="*/ 1196918 h 5143500"/>
              <a:gd name="connsiteX5" fmla="*/ 1059817 w 3789055"/>
              <a:gd name="connsiteY5" fmla="*/ 7749 h 5143500"/>
              <a:gd name="connsiteX0" fmla="*/ 1323167 w 3874913"/>
              <a:gd name="connsiteY0" fmla="*/ 0 h 5143500"/>
              <a:gd name="connsiteX1" fmla="*/ 3874913 w 3874913"/>
              <a:gd name="connsiteY1" fmla="*/ 0 h 5143500"/>
              <a:gd name="connsiteX2" fmla="*/ 3874913 w 3874913"/>
              <a:gd name="connsiteY2" fmla="*/ 5143500 h 5143500"/>
              <a:gd name="connsiteX3" fmla="*/ 109010 w 3874913"/>
              <a:gd name="connsiteY3" fmla="*/ 5143500 h 5143500"/>
              <a:gd name="connsiteX4" fmla="*/ 85858 w 3874913"/>
              <a:gd name="connsiteY4" fmla="*/ 1196918 h 5143500"/>
              <a:gd name="connsiteX5" fmla="*/ 1323167 w 3874913"/>
              <a:gd name="connsiteY5" fmla="*/ 0 h 5143500"/>
              <a:gd name="connsiteX0" fmla="*/ 1237355 w 3789101"/>
              <a:gd name="connsiteY0" fmla="*/ 0 h 5143500"/>
              <a:gd name="connsiteX1" fmla="*/ 3789101 w 3789101"/>
              <a:gd name="connsiteY1" fmla="*/ 0 h 5143500"/>
              <a:gd name="connsiteX2" fmla="*/ 3789101 w 3789101"/>
              <a:gd name="connsiteY2" fmla="*/ 5143500 h 5143500"/>
              <a:gd name="connsiteX3" fmla="*/ 23198 w 3789101"/>
              <a:gd name="connsiteY3" fmla="*/ 5143500 h 5143500"/>
              <a:gd name="connsiteX4" fmla="*/ 46 w 3789101"/>
              <a:gd name="connsiteY4" fmla="*/ 1196918 h 5143500"/>
              <a:gd name="connsiteX5" fmla="*/ 1237355 w 3789101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9101" h="5143500">
                <a:moveTo>
                  <a:pt x="1237355" y="0"/>
                </a:moveTo>
                <a:lnTo>
                  <a:pt x="3789101" y="0"/>
                </a:lnTo>
                <a:lnTo>
                  <a:pt x="3789101" y="5143500"/>
                </a:lnTo>
                <a:lnTo>
                  <a:pt x="23198" y="5143500"/>
                </a:lnTo>
                <a:cubicBezTo>
                  <a:pt x="15481" y="3827973"/>
                  <a:pt x="6046" y="2185904"/>
                  <a:pt x="46" y="1196918"/>
                </a:cubicBezTo>
                <a:cubicBezTo>
                  <a:pt x="-5954" y="207932"/>
                  <a:pt x="582026" y="0"/>
                  <a:pt x="1237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9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0000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17895" y="1020762"/>
            <a:ext cx="8229600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0033"/>
                </a:solidFill>
              </a:defRPr>
            </a:lvl1pPr>
            <a:lvl2pPr>
              <a:defRPr sz="1200">
                <a:solidFill>
                  <a:srgbClr val="000033"/>
                </a:solidFill>
              </a:defRPr>
            </a:lvl2pPr>
            <a:lvl3pPr>
              <a:defRPr sz="1000">
                <a:solidFill>
                  <a:srgbClr val="000033"/>
                </a:solidFill>
              </a:defRPr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ED6006-34DF-AE40-B5D3-399A91B3490E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C6709B-4F2F-684C-815E-64A032B54360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E30CD92-C28E-0D6B-D847-55C2E8330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On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A5C4D7-3875-DB4B-B599-46A2B8C2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958B066-597F-AB48-996B-D16C37496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895" y="1020762"/>
            <a:ext cx="8229600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ABB2A2-B2E8-F341-9C76-67D1A5A084C6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FA5457-746B-B247-93CF-3159FD77234D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BD93B-1517-8D41-A840-54B4AEB3DF9C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49AD4933-C426-C976-E235-7B942741C1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6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517894" y="1020762"/>
            <a:ext cx="3984675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00033"/>
                </a:solidFill>
              </a:defRPr>
            </a:lvl1pPr>
            <a:lvl2pPr>
              <a:defRPr sz="1200">
                <a:solidFill>
                  <a:srgbClr val="000033"/>
                </a:solidFill>
              </a:defRPr>
            </a:lvl2pPr>
            <a:lvl3pPr>
              <a:defRPr sz="1000">
                <a:solidFill>
                  <a:srgbClr val="000033"/>
                </a:solidFill>
              </a:defRPr>
            </a:lvl3pPr>
            <a:lvl4pPr>
              <a:defRPr sz="800">
                <a:solidFill>
                  <a:srgbClr val="000033"/>
                </a:solidFill>
              </a:defRPr>
            </a:lvl4pPr>
            <a:lvl5pPr>
              <a:defRPr sz="800">
                <a:solidFill>
                  <a:srgbClr val="00003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37619" y="1020762"/>
            <a:ext cx="4109861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9FA376-BF38-3148-8CB2-B543181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1B8B34-4F6A-7242-83D4-E17566DE950C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rgbClr val="A6A6A6"/>
                </a:solidFill>
              </a:rPr>
              <a:pPr algn="r"/>
              <a:t>‹#›</a:t>
            </a:fld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CAAE84-FED3-5140-83FE-79C134E7357D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E2B321-0D2E-8741-A25C-352F7D7EDFFF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37C483F3-B2C0-6F53-F2EF-1A18AE907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088" y="4663311"/>
            <a:ext cx="739243" cy="2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wo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A5C4D7-3875-DB4B-B599-46A2B8C2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95" y="136922"/>
            <a:ext cx="8229600" cy="5643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ABB2A2-B2E8-F341-9C76-67D1A5A084C6}"/>
              </a:ext>
            </a:extLst>
          </p:cNvPr>
          <p:cNvSpPr txBox="1">
            <a:spLocks/>
          </p:cNvSpPr>
          <p:nvPr userDrawn="1"/>
        </p:nvSpPr>
        <p:spPr>
          <a:xfrm>
            <a:off x="8507042" y="4697095"/>
            <a:ext cx="240453" cy="2424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CC04EB-39C5-4970-B2E7-5C70326DD1C4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FA5457-746B-B247-93CF-3159FD77234D}"/>
              </a:ext>
            </a:extLst>
          </p:cNvPr>
          <p:cNvCxnSpPr>
            <a:cxnSpLocks/>
          </p:cNvCxnSpPr>
          <p:nvPr userDrawn="1"/>
        </p:nvCxnSpPr>
        <p:spPr>
          <a:xfrm>
            <a:off x="8446660" y="4641009"/>
            <a:ext cx="0" cy="350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BD93B-1517-8D41-A840-54B4AEB3DF9C}"/>
              </a:ext>
            </a:extLst>
          </p:cNvPr>
          <p:cNvCxnSpPr/>
          <p:nvPr userDrawn="1"/>
        </p:nvCxnSpPr>
        <p:spPr>
          <a:xfrm>
            <a:off x="517895" y="701278"/>
            <a:ext cx="1923380" cy="0"/>
          </a:xfrm>
          <a:prstGeom prst="line">
            <a:avLst/>
          </a:prstGeom>
          <a:ln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FD6145B-2F22-0B4D-AB2A-9FB9206F9B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894" y="1020762"/>
            <a:ext cx="3984675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69D2AA27-215A-7347-A426-621AC1FF62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37619" y="1020762"/>
            <a:ext cx="4109861" cy="3475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038072-9D42-BB17-508D-C9C8E04C0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76" y="4661452"/>
            <a:ext cx="744056" cy="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23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4" r:id="rId2"/>
    <p:sldLayoutId id="2147483755" r:id="rId3"/>
    <p:sldLayoutId id="2147483761" r:id="rId4"/>
    <p:sldLayoutId id="2147483762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56" r:id="rId16"/>
    <p:sldLayoutId id="2147483757" r:id="rId17"/>
    <p:sldLayoutId id="2147483759" r:id="rId18"/>
    <p:sldLayoutId id="2147483758" r:id="rId19"/>
    <p:sldLayoutId id="2147483728" r:id="rId20"/>
    <p:sldLayoutId id="2147483760" r:id="rId2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0" kern="1200">
          <a:solidFill>
            <a:srgbClr val="33CC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SzPct val="90000"/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71500" indent="-228600" algn="l" defTabSz="6858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SzPct val="90000"/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6858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SzPct val="90000"/>
        <a:buFont typeface="Wingdings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SzPct val="90000"/>
        <a:buFont typeface="Wingdings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SzPct val="90000"/>
        <a:buFont typeface="Wingdings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643">
          <p15:clr>
            <a:srgbClr val="F26B43"/>
          </p15:clr>
        </p15:guide>
        <p15:guide id="5" orient="horz" pos="2832">
          <p15:clr>
            <a:srgbClr val="F26B43"/>
          </p15:clr>
        </p15:guide>
        <p15:guide id="6" orient="horz" pos="900">
          <p15:clr>
            <a:srgbClr val="F26B43"/>
          </p15:clr>
        </p15:guide>
        <p15:guide id="7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03F9-45C1-D32E-E7E5-4D91BECA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826" y="1595318"/>
            <a:ext cx="5971142" cy="1069568"/>
          </a:xfrm>
        </p:spPr>
        <p:txBody>
          <a:bodyPr/>
          <a:lstStyle/>
          <a:p>
            <a:r>
              <a:rPr lang="en-US" sz="2800" dirty="0"/>
              <a:t>Acumatica Rewards</a:t>
            </a:r>
            <a:br>
              <a:rPr lang="en-US" sz="2800" dirty="0"/>
            </a:br>
            <a:r>
              <a:rPr lang="en-US" sz="2400" dirty="0"/>
              <a:t>Rewarding Employee Engagement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F80F6-6B02-6BFD-F404-51FFC5E7ED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Alpha</a:t>
            </a:r>
          </a:p>
        </p:txBody>
      </p:sp>
    </p:spTree>
    <p:extLst>
      <p:ext uri="{BB962C8B-B14F-4D97-AF65-F5344CB8AC3E}">
        <p14:creationId xmlns:p14="http://schemas.microsoft.com/office/powerpoint/2010/main" val="373180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B9EBB6-E39B-0E47-37A7-F93920409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525" y="933450"/>
            <a:ext cx="5138557" cy="299957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Chapter 1 - The Team</a:t>
            </a:r>
          </a:p>
          <a:p>
            <a:r>
              <a:rPr lang="en-US" dirty="0"/>
              <a:t>Chapter 2 - The Challenge</a:t>
            </a:r>
          </a:p>
          <a:p>
            <a:r>
              <a:rPr lang="en-US" dirty="0"/>
              <a:t>Chapter 3 – The Solution with Demo</a:t>
            </a:r>
          </a:p>
          <a:p>
            <a:r>
              <a:rPr lang="en-US" dirty="0"/>
              <a:t>Chapter 4 – The Benefits</a:t>
            </a:r>
          </a:p>
          <a:p>
            <a:r>
              <a:rPr lang="en-US" dirty="0"/>
              <a:t>Chapter 5 - The Future</a:t>
            </a:r>
          </a:p>
          <a:p>
            <a:r>
              <a:rPr lang="en-US" dirty="0"/>
              <a:t>Chapter 6 – 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8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176-1A1C-046E-E13C-8E93D0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09EF-7E93-4DB9-E6B3-8FEB67C96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FACT! – Every living thing on the planet works to 3 basic things, called the “Motivational Triad”</a:t>
            </a:r>
            <a:endParaRPr lang="en-US" sz="1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lvl="1"/>
            <a:r>
              <a:rPr lang="en-US" sz="14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Seek Pleasure</a:t>
            </a:r>
          </a:p>
          <a:p>
            <a:pPr lvl="1"/>
            <a:r>
              <a:rPr lang="en-US" sz="14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Avoid Pain</a:t>
            </a:r>
          </a:p>
          <a:p>
            <a:pPr lvl="1"/>
            <a:r>
              <a:rPr lang="en-US" sz="14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Conserve Energy</a:t>
            </a:r>
          </a:p>
          <a:p>
            <a:r>
              <a:rPr lang="en-US" dirty="0"/>
              <a:t>FACT! – Existing “Quiz” formats do not work well. Evidenced by many Cyber Security Awareness platforms, we know that many people disengage</a:t>
            </a:r>
          </a:p>
          <a:p>
            <a:r>
              <a:rPr lang="en-US" dirty="0"/>
              <a:t>FACT! – Management level data often relies on non-management “in the field” entry – there is no incentive to do this well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255721-0966-9555-5540-CED9654017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B2BF279-3224-1F39-7B40-FEE7D327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98" r="24898"/>
          <a:stretch>
            <a:fillRect/>
          </a:stretch>
        </p:blipFill>
        <p:spPr>
          <a:xfrm>
            <a:off x="5302250" y="0"/>
            <a:ext cx="3805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2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176-1A1C-046E-E13C-8E93D0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09EF-7E93-4DB9-E6B3-8FEB67C96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on existing Community Surveys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Extended to record points for completion of survey quizzes used for things like training records (safety quizzes, cyber awareness)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Linked to business events allowing point addition on completion of processes such as sales orders</a:t>
            </a:r>
          </a:p>
          <a:p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B26753FE-FC8B-879C-AB1C-D7B46CF2AB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954" r="23954"/>
          <a:stretch>
            <a:fillRect/>
          </a:stretch>
        </p:blipFill>
        <p:spPr>
          <a:xfrm>
            <a:off x="5338763" y="0"/>
            <a:ext cx="38052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176-1A1C-046E-E13C-8E93D0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09EF-7E93-4DB9-E6B3-8FEB67C96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good data hygiene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Encourage healthy internal competition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 best practice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CAFAD5-FCF3-5175-6E99-C34A9CA959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377" r="2537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176-1A1C-046E-E13C-8E93D0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09EF-7E93-4DB9-E6B3-8FEB67C96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 awarded points with a preferences configurable expiry date and use scheduled tasks to maintain the rewards syste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</a:p>
          <a:p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Link rewards to stock and non-stock items</a:t>
            </a:r>
          </a:p>
          <a:p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Link points to individual bank accounts setup per employee</a:t>
            </a:r>
          </a:p>
          <a:p>
            <a:r>
              <a:rPr lang="en-GB" sz="1800">
                <a:latin typeface="Calibri" panose="020F0502020204030204" pitchFamily="34" charset="0"/>
                <a:cs typeface="Times New Roman" panose="02020603050405020304" pitchFamily="18" charset="0"/>
              </a:rPr>
              <a:t>Involve Customers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E538CFA-8A02-A72D-9C70-0CE98D3123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079" r="2607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8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0AB99-05A4-AFF5-A214-A03793FBC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3671" y="1165044"/>
            <a:ext cx="7550328" cy="543534"/>
          </a:xfrm>
        </p:spPr>
        <p:txBody>
          <a:bodyPr/>
          <a:lstStyle/>
          <a:p>
            <a:pPr algn="ctr"/>
            <a:r>
              <a:rPr lang="en-US" dirty="0"/>
              <a:t>TEAM ALPHA + ACUMATICA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3561B94-BA31-BF98-26B7-69FB7F1E3CE3}"/>
              </a:ext>
            </a:extLst>
          </p:cNvPr>
          <p:cNvSpPr txBox="1">
            <a:spLocks/>
          </p:cNvSpPr>
          <p:nvPr/>
        </p:nvSpPr>
        <p:spPr>
          <a:xfrm>
            <a:off x="1593670" y="2253873"/>
            <a:ext cx="7550329" cy="54353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900" b="1" dirty="0"/>
              <a:t>REWARDING EMPLOYEE ENGAGEMENT</a:t>
            </a:r>
          </a:p>
        </p:txBody>
      </p:sp>
    </p:spTree>
    <p:extLst>
      <p:ext uri="{BB962C8B-B14F-4D97-AF65-F5344CB8AC3E}">
        <p14:creationId xmlns:p14="http://schemas.microsoft.com/office/powerpoint/2010/main" val="433358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79FFAE-5AAB-0C7D-FB8C-E034899FA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01" y="1709822"/>
            <a:ext cx="2072807" cy="229148"/>
          </a:xfrm>
        </p:spPr>
        <p:txBody>
          <a:bodyPr/>
          <a:lstStyle/>
          <a:p>
            <a:r>
              <a:rPr lang="en-US" dirty="0"/>
              <a:t>Brian Stevens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9FC28-0AF3-DB36-2216-99701288B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9168" y="1946160"/>
            <a:ext cx="2072810" cy="227565"/>
          </a:xfrm>
        </p:spPr>
        <p:txBody>
          <a:bodyPr/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BRIAN.STEVENS@setech.com</a:t>
            </a:r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B4CFB-83CD-CA47-C8A0-57A36D535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8649" y="1709340"/>
            <a:ext cx="2072807" cy="229148"/>
          </a:xfrm>
        </p:spPr>
        <p:txBody>
          <a:bodyPr/>
          <a:lstStyle/>
          <a:p>
            <a:r>
              <a:rPr lang="en-US" dirty="0"/>
              <a:t>Grahame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EF5DB-7F34-A862-0DF2-5F99D9E3DD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7116" y="1945678"/>
            <a:ext cx="2072810" cy="227565"/>
          </a:xfrm>
        </p:spPr>
        <p:txBody>
          <a:bodyPr/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gprice@aktion.com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2379CF-1CBA-9C38-1AB1-FBCB033D02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0205" y="2962604"/>
            <a:ext cx="2072807" cy="229148"/>
          </a:xfrm>
        </p:spPr>
        <p:txBody>
          <a:bodyPr/>
          <a:lstStyle/>
          <a:p>
            <a:r>
              <a:rPr lang="en-US" dirty="0"/>
              <a:t>Jasleen Oberoi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5D75A0-72FB-2CF1-D6B1-D3A43C22F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672" y="3198942"/>
            <a:ext cx="2072810" cy="227565"/>
          </a:xfrm>
        </p:spPr>
        <p:txBody>
          <a:bodyPr/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jasleen@britec.com</a:t>
            </a:r>
            <a:endParaRPr lang="en-US" sz="11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392988-A97F-1D9C-ADF0-40DF6640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96640" y="2356365"/>
            <a:ext cx="2072807" cy="229148"/>
          </a:xfrm>
        </p:spPr>
        <p:txBody>
          <a:bodyPr/>
          <a:lstStyle/>
          <a:p>
            <a:r>
              <a:rPr lang="en-US"/>
              <a:t>Shehan </a:t>
            </a:r>
            <a:r>
              <a:rPr lang="en-US" dirty="0"/>
              <a:t>Pathmaperuma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A9AAAD-9383-BA69-76CF-BA7F14BCCB14}"/>
              </a:ext>
            </a:extLst>
          </p:cNvPr>
          <p:cNvSpPr txBox="1">
            <a:spLocks/>
          </p:cNvSpPr>
          <p:nvPr/>
        </p:nvSpPr>
        <p:spPr>
          <a:xfrm>
            <a:off x="4810895" y="3591872"/>
            <a:ext cx="2072807" cy="229148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11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Raj Gopinathan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58056C6-DEBE-DBEB-E94A-6169E834CA1E}"/>
              </a:ext>
            </a:extLst>
          </p:cNvPr>
          <p:cNvSpPr txBox="1">
            <a:spLocks/>
          </p:cNvSpPr>
          <p:nvPr/>
        </p:nvSpPr>
        <p:spPr>
          <a:xfrm>
            <a:off x="7055792" y="2346483"/>
            <a:ext cx="2072807" cy="229148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11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Graham Martin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F891B0-A770-AAF9-C528-2FE5F26CBFD6}"/>
              </a:ext>
            </a:extLst>
          </p:cNvPr>
          <p:cNvSpPr txBox="1">
            <a:spLocks/>
          </p:cNvSpPr>
          <p:nvPr/>
        </p:nvSpPr>
        <p:spPr>
          <a:xfrm>
            <a:off x="7066829" y="2971784"/>
            <a:ext cx="2072807" cy="229148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11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3A45FC2-CECB-CD6C-6956-5842C32F2D59}"/>
              </a:ext>
            </a:extLst>
          </p:cNvPr>
          <p:cNvSpPr txBox="1">
            <a:spLocks/>
          </p:cNvSpPr>
          <p:nvPr/>
        </p:nvSpPr>
        <p:spPr>
          <a:xfrm>
            <a:off x="7075296" y="3599435"/>
            <a:ext cx="2072807" cy="229148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11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05339E-293F-1A93-90BA-F43751E88102}"/>
              </a:ext>
            </a:extLst>
          </p:cNvPr>
          <p:cNvSpPr txBox="1">
            <a:spLocks/>
          </p:cNvSpPr>
          <p:nvPr/>
        </p:nvSpPr>
        <p:spPr>
          <a:xfrm>
            <a:off x="4790701" y="3828583"/>
            <a:ext cx="2430345" cy="22557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950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rgopinathan@ccstechnologygroup.com</a:t>
            </a:r>
            <a:endParaRPr lang="en-US" sz="110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719EE0-EEF0-4E84-F88F-E1E1D465ED2E}"/>
              </a:ext>
            </a:extLst>
          </p:cNvPr>
          <p:cNvSpPr txBox="1">
            <a:spLocks/>
          </p:cNvSpPr>
          <p:nvPr/>
        </p:nvSpPr>
        <p:spPr>
          <a:xfrm>
            <a:off x="7075274" y="2560786"/>
            <a:ext cx="2072810" cy="22756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950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graham.martin@kiss-uk.com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A99707B-2B53-B218-88F3-3B2B4A26FC04}"/>
              </a:ext>
            </a:extLst>
          </p:cNvPr>
          <p:cNvSpPr txBox="1">
            <a:spLocks/>
          </p:cNvSpPr>
          <p:nvPr/>
        </p:nvSpPr>
        <p:spPr>
          <a:xfrm>
            <a:off x="4805817" y="2580162"/>
            <a:ext cx="2072810" cy="22756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950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shehan.pathmaperuma@ifs.com</a:t>
            </a:r>
            <a:endParaRPr lang="en-US" sz="1000" dirty="0"/>
          </a:p>
          <a:p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4622F4B2-B051-0FEB-AADF-341A16B06BF1}"/>
              </a:ext>
            </a:extLst>
          </p:cNvPr>
          <p:cNvSpPr txBox="1">
            <a:spLocks/>
          </p:cNvSpPr>
          <p:nvPr/>
        </p:nvSpPr>
        <p:spPr>
          <a:xfrm>
            <a:off x="7094778" y="3813738"/>
            <a:ext cx="2072810" cy="22756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90000"/>
              <a:buFont typeface="Wingdings" charset="2"/>
              <a:buNone/>
              <a:defRPr sz="950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90000"/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88330"/>
      </p:ext>
    </p:extLst>
  </p:cSld>
  <p:clrMapOvr>
    <a:masterClrMapping/>
  </p:clrMapOvr>
</p:sld>
</file>

<file path=ppt/theme/theme1.xml><?xml version="1.0" encoding="utf-8"?>
<a:theme xmlns:a="http://schemas.openxmlformats.org/drawingml/2006/main" name="Acumatica 2016 Theme">
  <a:themeElements>
    <a:clrScheme name="Custom 1">
      <a:dk1>
        <a:srgbClr val="000000"/>
      </a:dk1>
      <a:lt1>
        <a:srgbClr val="FFFFFF"/>
      </a:lt1>
      <a:dk2>
        <a:srgbClr val="000033"/>
      </a:dk2>
      <a:lt2>
        <a:srgbClr val="BFBFBF"/>
      </a:lt2>
      <a:accent1>
        <a:srgbClr val="000033"/>
      </a:accent1>
      <a:accent2>
        <a:srgbClr val="BFBFBF"/>
      </a:accent2>
      <a:accent3>
        <a:srgbClr val="33CCFF"/>
      </a:accent3>
      <a:accent4>
        <a:srgbClr val="6666FF"/>
      </a:accent4>
      <a:accent5>
        <a:srgbClr val="D1D1D4"/>
      </a:accent5>
      <a:accent6>
        <a:srgbClr val="DEFFD2"/>
      </a:accent6>
      <a:hlink>
        <a:srgbClr val="000033"/>
      </a:hlink>
      <a:folHlink>
        <a:srgbClr val="0000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2A304B32-4E1B-6549-818C-C5ED99DF5A56}" vid="{0822B46D-907E-B54D-B17F-898D4B4AC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A61598FAE8A4889637DB60E475E83" ma:contentTypeVersion="15" ma:contentTypeDescription="Create a new document." ma:contentTypeScope="" ma:versionID="efec3e0ac28488be355ab20ba2735719">
  <xsd:schema xmlns:xsd="http://www.w3.org/2001/XMLSchema" xmlns:xs="http://www.w3.org/2001/XMLSchema" xmlns:p="http://schemas.microsoft.com/office/2006/metadata/properties" xmlns:ns2="35a7d407-6929-460a-a9af-75b798f196f0" xmlns:ns3="40b66cc4-7953-4707-b230-f25bbd8af4fd" targetNamespace="http://schemas.microsoft.com/office/2006/metadata/properties" ma:root="true" ma:fieldsID="5982dc9816e82093959bc841bdcef260" ns2:_="" ns3:_="">
    <xsd:import namespace="35a7d407-6929-460a-a9af-75b798f196f0"/>
    <xsd:import namespace="40b66cc4-7953-4707-b230-f25bbd8af4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7d407-6929-460a-a9af-75b798f196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cbccde3-4ea4-4d21-9100-cffbb3888a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66cc4-7953-4707-b230-f25bbd8af4f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737184a3-e612-443c-9673-84244ac4dd89}" ma:internalName="TaxCatchAll" ma:showField="CatchAllData" ma:web="40b66cc4-7953-4707-b230-f25bbd8af4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5a7d407-6929-460a-a9af-75b798f196f0">
      <Terms xmlns="http://schemas.microsoft.com/office/infopath/2007/PartnerControls"/>
    </lcf76f155ced4ddcb4097134ff3c332f>
    <TaxCatchAll xmlns="40b66cc4-7953-4707-b230-f25bbd8af4fd" xsi:nil="true"/>
    <SharedWithUsers xmlns="40b66cc4-7953-4707-b230-f25bbd8af4fd">
      <UserInfo>
        <DisplayName>Dana Moffat</DisplayName>
        <AccountId>56</AccountId>
        <AccountType/>
      </UserInfo>
      <UserInfo>
        <DisplayName>David Gutman</DisplayName>
        <AccountId>57</AccountId>
        <AccountType/>
      </UserInfo>
      <UserInfo>
        <DisplayName>Sean Chatterjee</DisplayName>
        <AccountId>40</AccountId>
        <AccountType/>
      </UserInfo>
      <UserInfo>
        <DisplayName>Jessica Pidgeon</DisplayName>
        <AccountId>65</AccountId>
        <AccountType/>
      </UserInfo>
      <UserInfo>
        <DisplayName>Kavi Nath</DisplayName>
        <AccountId>64</AccountId>
        <AccountType/>
      </UserInfo>
      <UserInfo>
        <DisplayName>Donna Tapella</DisplayName>
        <AccountId>61</AccountId>
        <AccountType/>
      </UserInfo>
      <UserInfo>
        <DisplayName>Kelly Wolf</DisplayName>
        <AccountId>12</AccountId>
        <AccountType/>
      </UserInfo>
      <UserInfo>
        <DisplayName>Benjamin Rouger</DisplayName>
        <AccountId>48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9968903-9808-417A-8F20-BE74F5F2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a7d407-6929-460a-a9af-75b798f196f0"/>
    <ds:schemaRef ds:uri="40b66cc4-7953-4707-b230-f25bbd8af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9C48E2-2A2E-4448-BE7D-BE18CCB71F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C0F76-AE9B-4667-A98E-3CCAA0CBE60D}">
  <ds:schemaRefs>
    <ds:schemaRef ds:uri="35a7d407-6929-460a-a9af-75b798f196f0"/>
    <ds:schemaRef ds:uri="40b66cc4-7953-4707-b230-f25bbd8af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0319_CorporateSlideDeck_Acumatica</Template>
  <TotalTime>0</TotalTime>
  <Words>275</Words>
  <Application>Microsoft Office PowerPoint</Application>
  <PresentationFormat>On-screen Show (16:9)</PresentationFormat>
  <Paragraphs>49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Acumatica 2016 Theme</vt:lpstr>
      <vt:lpstr>Acumatica Rewards Rewarding Employee Engagement</vt:lpstr>
      <vt:lpstr>PowerPoint Presentation</vt:lpstr>
      <vt:lpstr>The Challenge</vt:lpstr>
      <vt:lpstr>The Solution</vt:lpstr>
      <vt:lpstr>The Benefits</vt:lpstr>
      <vt:lpstr>The Future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/>
  <cp:lastModifiedBy/>
  <cp:revision>132</cp:revision>
  <dcterms:created xsi:type="dcterms:W3CDTF">2019-03-06T22:34:43Z</dcterms:created>
  <dcterms:modified xsi:type="dcterms:W3CDTF">2023-02-13T17:14:12Z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0x0101009D7A61598FAE8A4889637DB60E475E83</vt:lpwstr>
  </property>
  <property fmtid="{D5CDD505-2E9C-101B-9397-08002B2CF9AE}" pid="3" name="MediaServiceImageTags">
    <vt:lpwstr/>
  </property>
</Properties>
</file>